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4" r:id="rId3"/>
    <p:sldId id="266" r:id="rId4"/>
    <p:sldId id="259" r:id="rId5"/>
    <p:sldId id="258" r:id="rId6"/>
    <p:sldId id="260" r:id="rId7"/>
    <p:sldId id="261" r:id="rId8"/>
    <p:sldId id="262" r:id="rId9"/>
    <p:sldId id="265" r:id="rId10"/>
    <p:sldId id="267" r:id="rId11"/>
    <p:sldId id="263" r:id="rId12"/>
    <p:sldId id="268" r:id="rId13"/>
    <p:sldId id="269" r:id="rId14"/>
  </p:sldIdLst>
  <p:sldSz cx="14630400" cy="8229600"/>
  <p:notesSz cx="8229600" cy="14630400"/>
  <p:embeddedFontLst>
    <p:embeddedFont>
      <p:font typeface="MuseoModerno Medium" panose="020B0604020202020204" charset="0"/>
      <p:regular r:id="rId16"/>
    </p:embeddedFont>
    <p:embeddedFont>
      <p:font typeface="Rockwell Extra Bold" panose="02060903040505020403" pitchFamily="18" charset="0"/>
      <p:bold r:id="rId17"/>
    </p:embeddedFont>
    <p:embeddedFont>
      <p:font typeface="Source Sans Pro" panose="020B0503030403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AC60"/>
    <a:srgbClr val="EADA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00" autoAdjust="0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6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419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5820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003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31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748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99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936427"/>
            <a:ext cx="8350210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D5AC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ckwell Extra Bold" panose="02060903040505020403" pitchFamily="18" charset="0"/>
                <a:ea typeface="MuseoModerno Medium" pitchFamily="34" charset="-122"/>
                <a:cs typeface="MuseoModerno Medium" pitchFamily="34" charset="-120"/>
              </a:rPr>
              <a:t>HERAF: Empowering Handcraft Creators in Egypt</a:t>
            </a:r>
            <a:endParaRPr lang="en-US" sz="6150" b="1" dirty="0">
              <a:solidFill>
                <a:srgbClr val="D5AC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ckwell Extra Bold" panose="02060903040505020403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189458"/>
            <a:ext cx="7556421" cy="23924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200" b="1" dirty="0">
                <a:solidFill>
                  <a:srgbClr val="D5AC60"/>
                </a:solidFill>
                <a:latin typeface="Rockwell Extra Bold" panose="02060903040505020403" pitchFamily="18" charset="0"/>
              </a:rPr>
              <a:t>Team Members:</a:t>
            </a:r>
            <a:br>
              <a:rPr lang="en-US" sz="3200" b="1" dirty="0">
                <a:solidFill>
                  <a:srgbClr val="124E73"/>
                </a:solidFill>
                <a:latin typeface="Rockwell Extra Bold" panose="02060903040505020403" pitchFamily="18" charset="0"/>
              </a:rPr>
            </a:br>
            <a:r>
              <a:rPr lang="en-US" sz="2400" dirty="0">
                <a:latin typeface="Rockwell Extra Bold" panose="02060903040505020403" pitchFamily="18" charset="0"/>
              </a:rPr>
              <a:t>1. Hussein Osama</a:t>
            </a:r>
            <a:br>
              <a:rPr lang="en-US" sz="2400" dirty="0">
                <a:latin typeface="Rockwell Extra Bold" panose="02060903040505020403" pitchFamily="18" charset="0"/>
              </a:rPr>
            </a:br>
            <a:r>
              <a:rPr lang="en-US" sz="2400" dirty="0">
                <a:latin typeface="Rockwell Extra Bold" panose="02060903040505020403" pitchFamily="18" charset="0"/>
              </a:rPr>
              <a:t>2.Hessein Mostafa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Rockwell Extra Bold" panose="02060903040505020403" pitchFamily="18" charset="0"/>
              </a:rPr>
              <a:t>3.Osama Sameh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Rockwell Extra Bold" panose="02060903040505020403" pitchFamily="18" charset="0"/>
              </a:rPr>
              <a:t>4.Madonna Nageh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Rockwell Extra Bold" panose="02060903040505020403" pitchFamily="18" charset="0"/>
              </a:rPr>
              <a:t>5.Omnia Abu-Elhassan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000BD-AE77-603F-E44E-F9F785D64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31536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8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Challenges and Solutions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b="1" dirty="0">
              <a:solidFill>
                <a:srgbClr val="D5AC60"/>
              </a:solidFill>
              <a:latin typeface="MuseoModerno Medium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1998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969169" y="2284893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32709" y="2277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Challenges Encountered</a:t>
            </a:r>
          </a:p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4747439" y="2231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4907935" y="2316498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18237" y="23094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Solutions Implemented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60794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953333" y="6164461"/>
            <a:ext cx="19121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Lessons Learned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AC137122-7606-60A8-6CBC-D347A3F8FD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0858" y="2564212"/>
            <a:ext cx="3321698" cy="303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Authentication Complexity: 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Managing secure login and session handling.</a:t>
            </a:r>
          </a:p>
          <a:p>
            <a:pPr marR="0" lvl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Real-Time Data Sync: 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Ensuring smooth updates across users.</a:t>
            </a:r>
          </a:p>
          <a:p>
            <a:pPr marR="0" lvl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Responsive Design: 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Adapting the UI across different devices and screen sizes. 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674F7F1D-A48F-2002-25F4-DC9391F6A43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486401" y="2656779"/>
            <a:ext cx="3396343" cy="3399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Firebase Authentication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: Simplified secure user management.</a:t>
            </a:r>
          </a:p>
          <a:p>
            <a:pPr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Optimized Firebase Queries: 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Improved data sync for orders and notifications.</a:t>
            </a:r>
          </a:p>
          <a:p>
            <a:pPr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CSS Media Queries &amp; Flexbox: </a:t>
            </a: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Ensured consistent UI across devices. 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8CCE15DF-08B6-0303-9E13-CF5AE2029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9519" y="6135276"/>
            <a:ext cx="6646371" cy="1538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Importance of modular code for easier debugging and maintenance.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Early user feedback helps detect usability issues.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Real-time features require efficient backend optimization. </a:t>
            </a:r>
          </a:p>
        </p:txBody>
      </p:sp>
    </p:spTree>
    <p:extLst>
      <p:ext uri="{BB962C8B-B14F-4D97-AF65-F5344CB8AC3E}">
        <p14:creationId xmlns:p14="http://schemas.microsoft.com/office/powerpoint/2010/main" val="1511447681"/>
      </p:ext>
    </p:extLst>
  </p:cSld>
  <p:clrMapOvr>
    <a:masterClrMapping/>
  </p:clrMapOvr>
  <p:transition spd="slow">
    <p:cover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065" y="562332"/>
            <a:ext cx="77178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D5AC6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Future of HERAF And Improvements :</a:t>
            </a:r>
            <a:endParaRPr lang="en-US" sz="4000" b="1" dirty="0">
              <a:solidFill>
                <a:srgbClr val="D5AC60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65" y="2933759"/>
            <a:ext cx="1018699" cy="14992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278" y="3116891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</a:rPr>
              <a:t>Future Enhancements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065" y="4407575"/>
            <a:ext cx="1018699" cy="1629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37278" y="4611291"/>
            <a:ext cx="3038118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</a:rPr>
              <a:t>Areas for Expansion</a:t>
            </a:r>
          </a:p>
        </p:txBody>
      </p:sp>
      <p:sp>
        <p:nvSpPr>
          <p:cNvPr id="9" name="Text 4"/>
          <p:cNvSpPr/>
          <p:nvPr/>
        </p:nvSpPr>
        <p:spPr>
          <a:xfrm>
            <a:off x="2037278" y="5051703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065" y="6037421"/>
            <a:ext cx="1018699" cy="1629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37278" y="6241137"/>
            <a:ext cx="309217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</a:rPr>
              <a:t>Next Steps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37278" y="6681549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9D5AB06-23CC-F3F3-FDCE-8441F7366D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7278" y="3602057"/>
            <a:ext cx="73152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Mobile App Development: Build a native app for Android and iOS.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Advanced Search Filters: Add filtering by location, ratings, and availability.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Payment Integration: Enable online payments for smoother transactions. 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FB3A86AD-7B56-4220-6A4F-3B5F694DF6F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959166" y="4928622"/>
            <a:ext cx="695743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International Market: Expand platform to serve neighboring countries.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Community Features: Introduce forums and user groups for artisans.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Analytics Dashboard: Provide sellers with insights on sales and customer behavior. 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A9BFF65-D95D-BFC0-A5EC-77DAD72DC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9166" y="6241137"/>
            <a:ext cx="6624997" cy="1396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ts val="25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600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 marR="0" lvl="0" fontAlgn="base">
              <a:lnSpc>
                <a:spcPts val="25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Gather user feedback to refine features.</a:t>
            </a:r>
          </a:p>
          <a:p>
            <a:pPr marR="0" lvl="0" fontAlgn="base">
              <a:lnSpc>
                <a:spcPts val="25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Conduct beta testing with a small group of users.</a:t>
            </a:r>
          </a:p>
          <a:p>
            <a:pPr marR="0" lvl="0" fontAlgn="base">
              <a:lnSpc>
                <a:spcPts val="255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Begin marketing campaigns to onboard sellers and buyers </a:t>
            </a:r>
          </a:p>
        </p:txBody>
      </p:sp>
    </p:spTree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9640"/>
            <a:ext cx="7556421" cy="790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Conclusion</a:t>
            </a:r>
          </a:p>
        </p:txBody>
      </p:sp>
      <p:sp>
        <p:nvSpPr>
          <p:cNvPr id="4" name="Shape 1"/>
          <p:cNvSpPr/>
          <p:nvPr/>
        </p:nvSpPr>
        <p:spPr>
          <a:xfrm>
            <a:off x="793790" y="20594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969169" y="2144434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18228" y="21303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Summary of Achievements</a:t>
            </a:r>
          </a:p>
        </p:txBody>
      </p:sp>
      <p:sp>
        <p:nvSpPr>
          <p:cNvPr id="7" name="Text 4"/>
          <p:cNvSpPr/>
          <p:nvPr/>
        </p:nvSpPr>
        <p:spPr>
          <a:xfrm>
            <a:off x="1465517" y="2578199"/>
            <a:ext cx="3219950" cy="3260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Successfully developed a user-friendly platform for buying and selling handmade crafts.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Integrated Firebase for secure authentication and real-time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Implemented responsive design, ensuring accessibility across devices.</a:t>
            </a:r>
          </a:p>
        </p:txBody>
      </p:sp>
      <p:sp>
        <p:nvSpPr>
          <p:cNvPr id="8" name="Shape 5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4845963" y="3027521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Reflection on Impact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953333" y="6168747"/>
            <a:ext cx="19121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304092" y="6177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 Final Remarks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5BBA288-9864-9D1B-13FE-CE2DC7D3FD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9543" y="3170118"/>
            <a:ext cx="3744457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Enhanced market access for artisans, fostering local craftsmanship.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Improved customer experience with a streamlined purchasing process.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Contributed to the digital transformation of small businesses in Egypt. 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C59B9C61-38A1-132C-CC4E-7FE1B7BC5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4092" y="6369429"/>
            <a:ext cx="806384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2000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Looking forward to future enhancements and broader market reach.</a:t>
            </a:r>
          </a:p>
          <a:p>
            <a:pPr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Excited about the potential for community engagement and support.</a:t>
            </a:r>
          </a:p>
          <a:p>
            <a:pPr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Thank you for your attention, and I welcome any questions! </a:t>
            </a:r>
          </a:p>
        </p:txBody>
      </p:sp>
    </p:spTree>
    <p:extLst>
      <p:ext uri="{BB962C8B-B14F-4D97-AF65-F5344CB8AC3E}">
        <p14:creationId xmlns:p14="http://schemas.microsoft.com/office/powerpoint/2010/main" val="1656811119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Thank You Any Questions Images">
            <a:extLst>
              <a:ext uri="{FF2B5EF4-FFF2-40B4-BE49-F238E27FC236}">
                <a16:creationId xmlns:a16="http://schemas.microsoft.com/office/drawing/2014/main" id="{8C81F890-4447-9BA6-D569-85310522A3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1" b="5555"/>
          <a:stretch/>
        </p:blipFill>
        <p:spPr bwMode="auto">
          <a:xfrm>
            <a:off x="0" y="0"/>
            <a:ext cx="14630400" cy="82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304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96895" y="628771"/>
            <a:ext cx="8350210" cy="1844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Overview of the Project</a:t>
            </a:r>
          </a:p>
        </p:txBody>
      </p:sp>
      <p:sp>
        <p:nvSpPr>
          <p:cNvPr id="4" name="Text 1"/>
          <p:cNvSpPr/>
          <p:nvPr/>
        </p:nvSpPr>
        <p:spPr>
          <a:xfrm>
            <a:off x="550626" y="1551208"/>
            <a:ext cx="7556421" cy="23924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D5AC60"/>
                </a:solidFill>
                <a:latin typeface="Rockwell Extra Bold" panose="02060903040505020403" pitchFamily="18" charset="0"/>
              </a:rPr>
              <a:t>HERAF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is a web-based platform designed for artisans and crafters in Egypt to showcase and sell their handmade products.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Built using Angular, TypeScript, and Firebase to ensure a seamless user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Focuses on connecting sellers with buyers, simplifying the process of buying and selling handmade goods.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EBE997-6D65-D558-088E-9139D1B5C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047" y="0"/>
            <a:ext cx="652335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38102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8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The Challenges of Selling Handmade Products in Egypt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b="1" dirty="0">
              <a:solidFill>
                <a:srgbClr val="D5AC60"/>
              </a:solidFill>
              <a:latin typeface="MuseoModerno Medium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969169" y="3740468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Limited Reach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458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Handcraft creators often struggle to find customers beyond their local community, limiting their growth potential.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4845963" y="3740468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Complex Logistics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458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logistics of inventory management, shipping, and payments can be daunting for individual artisans.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794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953333" y="6164461"/>
            <a:ext cx="19121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Lack of Visibility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698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Without a centralized platform, handcraft creators face difficulties in showcasing their products and building brand recognition.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5273903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7003" y="-2802"/>
            <a:ext cx="49516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Motivation for the Project</a:t>
            </a:r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8195" y="1000839"/>
            <a:ext cx="11062930" cy="1729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617635" y="4327990"/>
            <a:ext cx="5712023" cy="33239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Main Objectives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create a user-friendly platform that allows artisans to list and manage their handmade products easily.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provide buyers with a simple and enjoyable shopping experience for handmade items.</a:t>
            </a:r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C6809E-77F7-16FE-C100-5D7C5EB56FED}"/>
              </a:ext>
            </a:extLst>
          </p:cNvPr>
          <p:cNvSpPr txBox="1"/>
          <p:nvPr/>
        </p:nvSpPr>
        <p:spPr>
          <a:xfrm>
            <a:off x="214788" y="3313324"/>
            <a:ext cx="7322820" cy="1004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7700"/>
              </a:lnSpc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</a:rPr>
              <a:t>Objectives and Goals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A6F14F-A87C-E362-E020-8558DD8912CB}"/>
              </a:ext>
            </a:extLst>
          </p:cNvPr>
          <p:cNvSpPr txBox="1"/>
          <p:nvPr/>
        </p:nvSpPr>
        <p:spPr>
          <a:xfrm>
            <a:off x="6329661" y="4329467"/>
            <a:ext cx="73228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Goals</a:t>
            </a:r>
            <a:r>
              <a:rPr lang="en-US" sz="28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88646442-AB4A-0C1F-77EA-B451C0A6E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578" y="4805349"/>
            <a:ext cx="8152745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Enable secure user registration and authentication through Firebase.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Allow sellers to upload product details, including images, descriptions, and pricing.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Facilitate a streamlined order placement process for customers.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Implement real-time notifications for order updates and communications. </a:t>
            </a:r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10289B08-13A6-2BB1-B590-DDDA075753A8}"/>
              </a:ext>
            </a:extLst>
          </p:cNvPr>
          <p:cNvSpPr/>
          <p:nvPr/>
        </p:nvSpPr>
        <p:spPr>
          <a:xfrm>
            <a:off x="617636" y="908769"/>
            <a:ext cx="5712023" cy="542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Personal Motivation</a:t>
            </a:r>
            <a:r>
              <a:rPr lang="en-US" sz="2800" dirty="0"/>
              <a:t>: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0BF9AA4E-7EBE-3261-DADF-DCA9FF421D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636" y="1226772"/>
            <a:ext cx="5712025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passion for supporting local artisans and promoting handmade crafts.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desire to contribute to the Egyptian economy by empowering small businesses and individual crafters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5F801A-454A-1EEB-D560-19472F0A8438}"/>
              </a:ext>
            </a:extLst>
          </p:cNvPr>
          <p:cNvSpPr txBox="1"/>
          <p:nvPr/>
        </p:nvSpPr>
        <p:spPr>
          <a:xfrm>
            <a:off x="6750545" y="916119"/>
            <a:ext cx="73228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Market Potential</a:t>
            </a:r>
            <a:r>
              <a:rPr lang="en-US" sz="28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EC70B1A9-D672-83D7-F1EE-60215D26F71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640292" y="1192182"/>
            <a:ext cx="7571419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Arial" panose="020B0604020202020204" pitchFamily="34" charset="0"/>
              </a:rPr>
              <a:t>Growing interest in handmade products and a rising trend for online shopping, especially in the wake of recent global events.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Arial" panose="020B0604020202020204" pitchFamily="34" charset="0"/>
              </a:rPr>
              <a:t>Opportunity to fill a gap in the market by providing a dedicated platform for artisans and craft enthusiasts</a:t>
            </a:r>
            <a:r>
              <a:rPr lang="en-US" altLang="en-US" dirty="0">
                <a:latin typeface="Arial" panose="020B0604020202020204" pitchFamily="34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8784" y="927497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D5AC60"/>
                </a:solidFill>
                <a:latin typeface="MuseoModerno Medium" pitchFamily="34" charset="0"/>
              </a:rPr>
              <a:t>Literature Review / Market Research</a:t>
            </a:r>
          </a:p>
        </p:txBody>
      </p:sp>
      <p:sp>
        <p:nvSpPr>
          <p:cNvPr id="4" name="Shape 1"/>
          <p:cNvSpPr/>
          <p:nvPr/>
        </p:nvSpPr>
        <p:spPr>
          <a:xfrm>
            <a:off x="748784" y="3253978"/>
            <a:ext cx="7646432" cy="2259449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962620" y="3467814"/>
            <a:ext cx="3141821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</a:rPr>
              <a:t>Previous Research</a:t>
            </a:r>
          </a:p>
        </p:txBody>
      </p:sp>
      <p:sp>
        <p:nvSpPr>
          <p:cNvPr id="9" name="Text 6"/>
          <p:cNvSpPr/>
          <p:nvPr/>
        </p:nvSpPr>
        <p:spPr>
          <a:xfrm>
            <a:off x="4892754" y="3930372"/>
            <a:ext cx="3288625" cy="1369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8784" y="5727263"/>
            <a:ext cx="7646432" cy="1574840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962620" y="5941100"/>
            <a:ext cx="268390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</a:rPr>
              <a:t>Existing Products / Competitor Analysis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2620" y="6403658"/>
            <a:ext cx="7218759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HERAF has many competitors like Etsy, Facebook Marketplace, Amazon Handmade, and Jumia Egypt 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85BFC9A9-19D4-893C-829B-EA6DFF41818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48926" y="3638283"/>
            <a:ext cx="7232452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Global platforms (e.g., Amazon, Etsy) connect buyers and sellers but lack focus on handmade crafts in Egypt.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Localized niche platforms improve user engagement and trust.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Digital transformation boosts small businesses by enhancing market access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AB28E5-9213-AA7F-20F0-11C9A13FB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704" y="0"/>
            <a:ext cx="6197696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22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584" y="2976443"/>
            <a:ext cx="12568714" cy="600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D5AC6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Technology Behind HERAF: Angular and TypeScript</a:t>
            </a:r>
            <a:endParaRPr lang="en-US" sz="3750" b="1" dirty="0">
              <a:solidFill>
                <a:srgbClr val="D5AC6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72584" y="5760244"/>
            <a:ext cx="13285232" cy="22860"/>
          </a:xfrm>
          <a:prstGeom prst="roundRect">
            <a:avLst>
              <a:gd name="adj" fmla="val 126103"/>
            </a:avLst>
          </a:prstGeom>
          <a:solidFill>
            <a:srgbClr val="D9D4C9"/>
          </a:solidFill>
          <a:ln/>
        </p:spPr>
      </p:sp>
      <p:sp>
        <p:nvSpPr>
          <p:cNvPr id="5" name="Shape 2"/>
          <p:cNvSpPr/>
          <p:nvPr/>
        </p:nvSpPr>
        <p:spPr>
          <a:xfrm>
            <a:off x="3934301" y="5087719"/>
            <a:ext cx="22860" cy="672584"/>
          </a:xfrm>
          <a:prstGeom prst="roundRect">
            <a:avLst>
              <a:gd name="adj" fmla="val 126103"/>
            </a:avLst>
          </a:prstGeom>
          <a:solidFill>
            <a:srgbClr val="D9D4C9"/>
          </a:solidFill>
          <a:ln/>
        </p:spPr>
      </p:sp>
      <p:sp>
        <p:nvSpPr>
          <p:cNvPr id="6" name="Shape 3"/>
          <p:cNvSpPr/>
          <p:nvPr/>
        </p:nvSpPr>
        <p:spPr>
          <a:xfrm>
            <a:off x="3729633" y="5544086"/>
            <a:ext cx="432316" cy="432316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3878104" y="5616119"/>
            <a:ext cx="135255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44748" y="3865126"/>
            <a:ext cx="2402205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Angular Framework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64751" y="4280654"/>
            <a:ext cx="6162199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HERAF leverages the power of the Angular framework to build a responsive and dynamic web application.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60184"/>
            <a:ext cx="22860" cy="672584"/>
          </a:xfrm>
          <a:prstGeom prst="roundRect">
            <a:avLst>
              <a:gd name="adj" fmla="val 126103"/>
            </a:avLst>
          </a:prstGeom>
          <a:solidFill>
            <a:srgbClr val="D9D4C9"/>
          </a:solidFill>
          <a:ln/>
        </p:spPr>
      </p:sp>
      <p:sp>
        <p:nvSpPr>
          <p:cNvPr id="11" name="Shape 8"/>
          <p:cNvSpPr/>
          <p:nvPr/>
        </p:nvSpPr>
        <p:spPr>
          <a:xfrm>
            <a:off x="7098982" y="5544086"/>
            <a:ext cx="432316" cy="432316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2" name="Text 9"/>
          <p:cNvSpPr/>
          <p:nvPr/>
        </p:nvSpPr>
        <p:spPr>
          <a:xfrm>
            <a:off x="7234952" y="5616119"/>
            <a:ext cx="160377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114098" y="6624995"/>
            <a:ext cx="2402205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TypeScript Adoption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4234101" y="7040523"/>
            <a:ext cx="6162199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HERAF team has embraced TypeScript, a superset of JavaScript, to enhance code maintainability and developer productivity.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73001" y="5087719"/>
            <a:ext cx="22860" cy="672584"/>
          </a:xfrm>
          <a:prstGeom prst="roundRect">
            <a:avLst>
              <a:gd name="adj" fmla="val 126103"/>
            </a:avLst>
          </a:prstGeom>
          <a:solidFill>
            <a:srgbClr val="D9D4C9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8332" y="5544086"/>
            <a:ext cx="432316" cy="432316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10603468" y="5616119"/>
            <a:ext cx="16204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70588" y="3865126"/>
            <a:ext cx="2427922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Modular Architecture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603450" y="4280654"/>
            <a:ext cx="6162199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application is designed with a modular architecture, allowing for scalability and easy integration of new features.</a:t>
            </a:r>
            <a:endParaRPr lang="en-US" sz="15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129123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Integrating Firebase for Seamless Transactions</a:t>
            </a:r>
            <a:endParaRPr lang="en-US" sz="4450" b="1" dirty="0">
              <a:solidFill>
                <a:srgbClr val="D5AC60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9958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Firebase Authentication ensures a trusted and secure login experience for HERAF users.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Scalable Database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Firebase Realtime Database provides a highly scalable and reliable backend for HERAF.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Seamless Hosting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Firebase Hosting enables efficient deployment and fast delivery of the HERAF platform.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5AC6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Benefits of HERAF for Handcraft Creators</a:t>
            </a:r>
            <a:endParaRPr lang="en-US" sz="4450" b="1" dirty="0">
              <a:solidFill>
                <a:srgbClr val="D5AC6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969169" y="3027521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2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2928"/>
            <a:ext cx="2927747" cy="2035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Agile Methodology: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1. Iterative development with continuous feedback.</a:t>
            </a:r>
            <a:b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</a:b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2. Regular sprints to deliver features incrementally.</a:t>
            </a:r>
          </a:p>
        </p:txBody>
      </p:sp>
      <p:sp>
        <p:nvSpPr>
          <p:cNvPr id="8" name="Shape 5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4845963" y="3027521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Milestones and Timeline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953333" y="6168747"/>
            <a:ext cx="19121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304092" y="6177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</a:rPr>
              <a:t>Tools Used in Development</a:t>
            </a:r>
          </a:p>
        </p:txBody>
      </p:sp>
      <p:sp>
        <p:nvSpPr>
          <p:cNvPr id="15" name="Text 12"/>
          <p:cNvSpPr/>
          <p:nvPr/>
        </p:nvSpPr>
        <p:spPr>
          <a:xfrm>
            <a:off x="1463635" y="647202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750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Angular and TypeScript were used for frontend development, Firebase for backend services (authentication, database, hosting), GitHub for version control, Postman for API testing, and VS Code as the code editor.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043BA48A-2A46-689E-DFF3-6B9D2251E7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5913" y="3651171"/>
            <a:ext cx="3450827" cy="2655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Month 1: Project planning, requirements gathering, and design.</a:t>
            </a:r>
          </a:p>
          <a:p>
            <a:pPr marR="0" lvl="0"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Month 2: Frontend and backend development.</a:t>
            </a:r>
          </a:p>
          <a:p>
            <a:pPr marR="0" lvl="0" indent="0" fontAlgn="base">
              <a:lnSpc>
                <a:spcPts val="28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Month 3: Firebase integration, testing, and debugging. </a:t>
            </a:r>
          </a:p>
        </p:txBody>
      </p: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8784" y="927497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D5AC60"/>
                </a:solidFill>
                <a:latin typeface="MuseoModerno Medium" pitchFamily="34" charset="0"/>
              </a:rPr>
              <a:t>Implementation</a:t>
            </a:r>
          </a:p>
        </p:txBody>
      </p:sp>
      <p:sp>
        <p:nvSpPr>
          <p:cNvPr id="4" name="Shape 1"/>
          <p:cNvSpPr/>
          <p:nvPr/>
        </p:nvSpPr>
        <p:spPr>
          <a:xfrm>
            <a:off x="741935" y="2025126"/>
            <a:ext cx="7646432" cy="2658841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44725" y="2299720"/>
            <a:ext cx="3141821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100" b="1" dirty="0">
                <a:solidFill>
                  <a:srgbClr val="2B4150"/>
                </a:solidFill>
                <a:latin typeface="MuseoModerno Medium" pitchFamily="34" charset="0"/>
              </a:rPr>
              <a:t>System</a:t>
            </a: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</a:rPr>
              <a:t> </a:t>
            </a:r>
            <a:r>
              <a:rPr lang="en-US" sz="2100" b="1" dirty="0">
                <a:solidFill>
                  <a:srgbClr val="2B4150"/>
                </a:solidFill>
                <a:latin typeface="MuseoModerno Medium" pitchFamily="34" charset="0"/>
              </a:rPr>
              <a:t>Demonstration</a:t>
            </a: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2B4150"/>
              </a:solidFill>
              <a:latin typeface="MuseoModerno Medium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92754" y="3930372"/>
            <a:ext cx="3288625" cy="1369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2297" y="4828817"/>
            <a:ext cx="7646432" cy="2990235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844725" y="5193246"/>
            <a:ext cx="268390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B4150"/>
                </a:solidFill>
                <a:latin typeface="MuseoModerno Medium" pitchFamily="34" charset="0"/>
              </a:rPr>
              <a:t>Major Features Explained</a:t>
            </a:r>
            <a:endParaRPr lang="en-US" sz="2100" b="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AB28E5-9213-AA7F-20F0-11C9A13FB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704" y="0"/>
            <a:ext cx="6197696" cy="822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45F26E9-1752-196E-DA1B-934A8961F6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567" y="2633795"/>
            <a:ext cx="7501812" cy="1789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User Authentication: Secure login/registration via Firebase.</a:t>
            </a:r>
          </a:p>
          <a:p>
            <a:pPr marR="0" lvl="0" indent="0"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Product Management: Sellers can add, edit, and delete products with photos and details.</a:t>
            </a:r>
          </a:p>
          <a:p>
            <a:pPr marR="0" lvl="0" indent="0"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Order Management: Customers can browse products, add them to the cart, and place orders.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3DC8AB4-FF1D-79DA-FFCB-1A3D1573D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725" y="5659818"/>
            <a:ext cx="7123618" cy="1797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Authentication: Firebase ensures secure user login and data protection.</a:t>
            </a:r>
          </a:p>
          <a:p>
            <a:pPr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Product Management: Simplifies uploading and organizing products by sellers.</a:t>
            </a:r>
          </a:p>
          <a:p>
            <a:pPr fontAlgn="base">
              <a:lnSpc>
                <a:spcPts val="265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Order Placement: Provides a smooth shopping experience with cart functionality. </a:t>
            </a:r>
          </a:p>
        </p:txBody>
      </p:sp>
    </p:spTree>
    <p:extLst>
      <p:ext uri="{BB962C8B-B14F-4D97-AF65-F5344CB8AC3E}">
        <p14:creationId xmlns:p14="http://schemas.microsoft.com/office/powerpoint/2010/main" val="423687122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1043</TotalTime>
  <Words>1036</Words>
  <Application>Microsoft Office PowerPoint</Application>
  <PresentationFormat>Custom</PresentationFormat>
  <Paragraphs>148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Source Sans Pro</vt:lpstr>
      <vt:lpstr>MuseoModerno Medium</vt:lpstr>
      <vt:lpstr>Rockwell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Hussein Osama</cp:lastModifiedBy>
  <cp:revision>3</cp:revision>
  <dcterms:created xsi:type="dcterms:W3CDTF">2024-10-22T17:54:56Z</dcterms:created>
  <dcterms:modified xsi:type="dcterms:W3CDTF">2024-10-23T11:20:00Z</dcterms:modified>
</cp:coreProperties>
</file>